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7" r:id="rId1"/>
  </p:sldMasterIdLst>
  <p:notesMasterIdLst>
    <p:notesMasterId r:id="rId17"/>
  </p:notesMasterIdLst>
  <p:sldIdLst>
    <p:sldId id="256" r:id="rId2"/>
    <p:sldId id="299" r:id="rId3"/>
    <p:sldId id="298" r:id="rId4"/>
    <p:sldId id="297" r:id="rId5"/>
    <p:sldId id="294" r:id="rId6"/>
    <p:sldId id="289" r:id="rId7"/>
    <p:sldId id="290" r:id="rId8"/>
    <p:sldId id="291" r:id="rId9"/>
    <p:sldId id="275" r:id="rId10"/>
    <p:sldId id="288" r:id="rId11"/>
    <p:sldId id="283" r:id="rId12"/>
    <p:sldId id="301" r:id="rId13"/>
    <p:sldId id="302" r:id="rId14"/>
    <p:sldId id="313" r:id="rId15"/>
    <p:sldId id="28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699EBD"/>
    <a:srgbClr val="00B0F0"/>
    <a:srgbClr val="E833BF"/>
    <a:srgbClr val="7E4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353" autoAdjust="0"/>
  </p:normalViewPr>
  <p:slideViewPr>
    <p:cSldViewPr snapToGrid="0" showGuides="1">
      <p:cViewPr varScale="1">
        <p:scale>
          <a:sx n="86" d="100"/>
          <a:sy n="86" d="100"/>
        </p:scale>
        <p:origin x="738" y="8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tif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8BED9-CD4D-40DA-B716-EC1BF5D52879}" type="datetimeFigureOut">
              <a:rPr lang="es-MX" smtClean="0"/>
              <a:t>07/01/2020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ED0B2-8A40-46AB-ADD9-47034D00744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84887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D5484-8F33-4496-9FA0-C01CFC0FEBBA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1139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D5484-8F33-4496-9FA0-C01CFC0FEBBA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2460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D5484-8F33-4496-9FA0-C01CFC0FEBBA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9089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D5484-8F33-4496-9FA0-C01CFC0FEBBA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8155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1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673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8048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503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20194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343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3005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2797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9C98C-BAE6-45EE-8249-AF60D9F7F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7814"/>
            <a:ext cx="109728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01F672-2796-4277-8236-A849E4A871A6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3471FE-E3EA-46A1-9EA2-E51A7A715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498E0-A7CF-45F9-A601-CBE13702C0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B8F96-6F38-4A6D-816E-1C03ECF96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37600" y="6243638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E03A5EDD-EED4-4159-ADFA-05664DF825E7}" type="slidenum">
              <a:rPr lang="en-US" altLang="en-US"/>
              <a:pPr/>
              <a:t>‹Nº›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0350D-55C6-4A95-B7F0-31AF1AD91E27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09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8447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04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420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839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712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073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521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810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343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854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microsoft.com/office/2007/relationships/hdphoto" Target="../media/hdphoto2.wdp"/><Relationship Id="rId5" Type="http://schemas.openxmlformats.org/officeDocument/2006/relationships/image" Target="../media/image3.jp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hyperlink" Target="http://www.researcherid.com/rid/J-6429-2012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ASTQ_format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bi.ac.uk/ena/data/view/ERX008638" TargetMode="External"/><Relationship Id="rId2" Type="http://schemas.openxmlformats.org/officeDocument/2006/relationships/hyperlink" Target="https://www.biostars.org/p/160377/" TargetMode="Externa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sepsis-omics.github.io/tutorials/modules/data-dna/" TargetMode="External"/><Relationship Id="rId5" Type="http://schemas.openxmlformats.org/officeDocument/2006/relationships/hyperlink" Target="https://www.ncbi.nlm.nih.gov/genome/14190?genome_assembly_id=410147" TargetMode="External"/><Relationship Id="rId4" Type="http://schemas.openxmlformats.org/officeDocument/2006/relationships/hyperlink" Target="ftp://ftp.sra.ebi.ac.uk/vol1/fastq/ERR022/ERR022075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696AA0-6170-4FAF-B239-819C85FB6C28}"/>
              </a:ext>
            </a:extLst>
          </p:cNvPr>
          <p:cNvSpPr txBox="1"/>
          <p:nvPr/>
        </p:nvSpPr>
        <p:spPr>
          <a:xfrm>
            <a:off x="542298" y="703049"/>
            <a:ext cx="92898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Ensamble de genomas, anotación y búsqueda de homólogos</a:t>
            </a:r>
            <a:endParaRPr lang="es-MX" sz="40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2708FEE-84D6-4723-BCE0-AF38C3374034}"/>
              </a:ext>
            </a:extLst>
          </p:cNvPr>
          <p:cNvSpPr txBox="1"/>
          <p:nvPr/>
        </p:nvSpPr>
        <p:spPr>
          <a:xfrm>
            <a:off x="174171" y="0"/>
            <a:ext cx="46185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s-MX" sz="2400" b="1"/>
              <a:t>Workshop UAustral: Práctico 1</a:t>
            </a:r>
          </a:p>
        </p:txBody>
      </p:sp>
      <p:pic>
        <p:nvPicPr>
          <p:cNvPr id="13" name="Imagen 12" descr="Imagen que contiene dibujo&#10;&#10;Descripción generada automáticamente">
            <a:extLst>
              <a:ext uri="{FF2B5EF4-FFF2-40B4-BE49-F238E27FC236}">
                <a16:creationId xmlns:a16="http://schemas.microsoft.com/office/drawing/2014/main" id="{1B7C4052-7009-410A-8AEA-CE5941421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27" b="89981" l="8772" r="90000">
                        <a14:foregroundMark x1="9298" y1="13295" x2="10000" y2="23892"/>
                        <a14:foregroundMark x1="10000" y1="23892" x2="20000" y2="23314"/>
                        <a14:foregroundMark x1="20000" y1="23314" x2="18070" y2="12717"/>
                        <a14:foregroundMark x1="18070" y1="12717" x2="8772" y2="13873"/>
                        <a14:foregroundMark x1="12982" y1="13873" x2="13158" y2="15607"/>
                        <a14:foregroundMark x1="29649" y1="15029" x2="36316" y2="21773"/>
                        <a14:foregroundMark x1="36667" y1="15029" x2="28421" y2="21773"/>
                        <a14:foregroundMark x1="28421" y1="21773" x2="27193" y2="22351"/>
                        <a14:foregroundMark x1="47018" y1="13487" x2="54211" y2="22929"/>
                        <a14:foregroundMark x1="51930" y1="16956" x2="44737" y2="22736"/>
                        <a14:foregroundMark x1="17895" y1="34875" x2="12105" y2="41426"/>
                        <a14:foregroundMark x1="12105" y1="36416" x2="18246" y2="437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623657" y="1805679"/>
            <a:ext cx="5212080" cy="4745736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9367B8DE-F507-45FD-925B-606D9D42B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4776" y="230832"/>
            <a:ext cx="1613053" cy="1843489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06B7B19C-9917-4066-AE36-3C3A67DD7B05}"/>
              </a:ext>
            </a:extLst>
          </p:cNvPr>
          <p:cNvSpPr txBox="1"/>
          <p:nvPr/>
        </p:nvSpPr>
        <p:spPr>
          <a:xfrm>
            <a:off x="3406183" y="2180783"/>
            <a:ext cx="3484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Dr. Jonathan Maldonado</a:t>
            </a:r>
          </a:p>
        </p:txBody>
      </p:sp>
      <p:pic>
        <p:nvPicPr>
          <p:cNvPr id="20" name="Imagen 19" descr="Imagen que contiene hombre, pared, persona, interior&#10;&#10;Descripción generada automáticamente">
            <a:extLst>
              <a:ext uri="{FF2B5EF4-FFF2-40B4-BE49-F238E27FC236}">
                <a16:creationId xmlns:a16="http://schemas.microsoft.com/office/drawing/2014/main" id="{F26E0BF8-AA16-45A7-88F2-633FA0D2B9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954" y="2960112"/>
            <a:ext cx="1950720" cy="1463040"/>
          </a:xfrm>
          <a:prstGeom prst="rect">
            <a:avLst/>
          </a:prstGeom>
        </p:spPr>
      </p:pic>
      <p:pic>
        <p:nvPicPr>
          <p:cNvPr id="21" name="Picture 12" descr="A picture containing vector graphics&#10;&#10;Description generated with high confidence">
            <a:extLst>
              <a:ext uri="{FF2B5EF4-FFF2-40B4-BE49-F238E27FC236}">
                <a16:creationId xmlns:a16="http://schemas.microsoft.com/office/drawing/2014/main" id="{08164B54-120F-48A5-A5D8-D82A7DB936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801" y="5275912"/>
            <a:ext cx="1744789" cy="1486740"/>
          </a:xfrm>
          <a:prstGeom prst="rect">
            <a:avLst/>
          </a:prstGeom>
        </p:spPr>
      </p:pic>
      <p:pic>
        <p:nvPicPr>
          <p:cNvPr id="22" name="Picture 3" descr="https://lh6.googleusercontent.com/VMFj5gLoLq1pLczrOhi7KSGNMexGAOZPrS0FJSwB3h47JrEL87ZNNX015ZYRkp3YgpFfwxvqovPTm6UiDWwPNQuiqrTEgfMw71qepvaUClIP3vaylGrebpItWm9A1bDu5NQNtL5ZXWXjx2npag">
            <a:extLst>
              <a:ext uri="{FF2B5EF4-FFF2-40B4-BE49-F238E27FC236}">
                <a16:creationId xmlns:a16="http://schemas.microsoft.com/office/drawing/2014/main" id="{B34C2149-3AF0-418C-8049-29AA1977B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955" y="4532413"/>
            <a:ext cx="1950720" cy="63423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ttp://www.theclinic.cl/wp-content/uploads/2015/03/logo-puc.jpg">
            <a:extLst>
              <a:ext uri="{FF2B5EF4-FFF2-40B4-BE49-F238E27FC236}">
                <a16:creationId xmlns:a16="http://schemas.microsoft.com/office/drawing/2014/main" id="{EAED5546-7FAB-483E-A6C0-9D054B42CD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2"/>
          <a:stretch/>
        </p:blipFill>
        <p:spPr bwMode="auto">
          <a:xfrm>
            <a:off x="5454416" y="5275911"/>
            <a:ext cx="1108998" cy="145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05DD2A38-8B28-49A6-B2A9-B024F0D49CD7}"/>
              </a:ext>
            </a:extLst>
          </p:cNvPr>
          <p:cNvSpPr txBox="1"/>
          <p:nvPr/>
        </p:nvSpPr>
        <p:spPr>
          <a:xfrm>
            <a:off x="8021562" y="3691632"/>
            <a:ext cx="3562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jomaldon@gmail.com</a:t>
            </a:r>
            <a:endParaRPr lang="es-CL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" name="Imagen 24" descr="Imagen que contiene dibujo&#10;&#10;Descripción generada automáticamente">
            <a:extLst>
              <a:ext uri="{FF2B5EF4-FFF2-40B4-BE49-F238E27FC236}">
                <a16:creationId xmlns:a16="http://schemas.microsoft.com/office/drawing/2014/main" id="{0EBAD90C-22AA-461A-B49E-7C278F0D46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27" b="89981" l="8772" r="90000">
                        <a14:foregroundMark x1="9298" y1="13295" x2="10000" y2="23892"/>
                        <a14:foregroundMark x1="10000" y1="23892" x2="20000" y2="23314"/>
                        <a14:foregroundMark x1="20000" y1="23314" x2="18070" y2="12717"/>
                        <a14:foregroundMark x1="18070" y1="12717" x2="8772" y2="13873"/>
                        <a14:foregroundMark x1="12982" y1="13873" x2="13158" y2="15607"/>
                        <a14:foregroundMark x1="29649" y1="15029" x2="36316" y2="21773"/>
                        <a14:foregroundMark x1="36667" y1="15029" x2="28421" y2="21773"/>
                        <a14:foregroundMark x1="28421" y1="21773" x2="27193" y2="22351"/>
                        <a14:foregroundMark x1="47018" y1="13487" x2="54211" y2="22929"/>
                        <a14:foregroundMark x1="51930" y1="16956" x2="44737" y2="22736"/>
                        <a14:foregroundMark x1="17895" y1="34875" x2="12105" y2="41426"/>
                        <a14:foregroundMark x1="12105" y1="36416" x2="18246" y2="43738"/>
                      </a14:backgroundRemoval>
                    </a14:imgEffect>
                  </a14:imgLayer>
                </a14:imgProps>
              </a:ext>
            </a:extLst>
          </a:blip>
          <a:srcRect l="6405" t="8483" r="77588" b="72113"/>
          <a:stretch/>
        </p:blipFill>
        <p:spPr>
          <a:xfrm>
            <a:off x="9308751" y="2837811"/>
            <a:ext cx="834264" cy="920886"/>
          </a:xfrm>
          <a:prstGeom prst="rect">
            <a:avLst/>
          </a:prstGeom>
        </p:spPr>
      </p:pic>
      <p:pic>
        <p:nvPicPr>
          <p:cNvPr id="26" name="Imagen 2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F562EEE7-482C-4D49-9A8D-3CBCD1AD84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27" b="89981" l="8772" r="90000">
                        <a14:foregroundMark x1="9298" y1="13295" x2="10000" y2="23892"/>
                        <a14:foregroundMark x1="10000" y1="23892" x2="20000" y2="23314"/>
                        <a14:foregroundMark x1="20000" y1="23314" x2="18070" y2="12717"/>
                        <a14:foregroundMark x1="18070" y1="12717" x2="8772" y2="13873"/>
                        <a14:foregroundMark x1="12982" y1="13873" x2="13158" y2="15607"/>
                        <a14:foregroundMark x1="29649" y1="15029" x2="36316" y2="21773"/>
                        <a14:foregroundMark x1="36667" y1="15029" x2="28421" y2="21773"/>
                        <a14:foregroundMark x1="28421" y1="21773" x2="27193" y2="22351"/>
                        <a14:foregroundMark x1="47018" y1="13487" x2="54211" y2="22929"/>
                        <a14:foregroundMark x1="51930" y1="16956" x2="44737" y2="22736"/>
                        <a14:foregroundMark x1="17895" y1="34875" x2="12105" y2="41426"/>
                        <a14:foregroundMark x1="12105" y1="36416" x2="18246" y2="43738"/>
                      </a14:backgroundRemoval>
                    </a14:imgEffect>
                  </a14:imgLayer>
                </a14:imgProps>
              </a:ext>
            </a:extLst>
          </a:blip>
          <a:srcRect l="23224" t="9728" r="60267" b="72379"/>
          <a:stretch/>
        </p:blipFill>
        <p:spPr>
          <a:xfrm>
            <a:off x="10335501" y="4644113"/>
            <a:ext cx="860458" cy="849119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0C636DD5-A7AE-4D8F-AD59-390F937995B3}"/>
              </a:ext>
            </a:extLst>
          </p:cNvPr>
          <p:cNvSpPr/>
          <p:nvPr/>
        </p:nvSpPr>
        <p:spPr>
          <a:xfrm>
            <a:off x="3905417" y="2571258"/>
            <a:ext cx="2614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Researcherid J-6429-2012</a:t>
            </a:r>
            <a:endParaRPr lang="es-MX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8A318890-6EE4-4566-8F05-5F14386034BE}"/>
              </a:ext>
            </a:extLst>
          </p:cNvPr>
          <p:cNvSpPr/>
          <p:nvPr/>
        </p:nvSpPr>
        <p:spPr>
          <a:xfrm>
            <a:off x="9995327" y="5622176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L" b="1">
                <a:latin typeface="Times New Roman" panose="02020603050405020304" pitchFamily="18" charset="0"/>
                <a:cs typeface="Times New Roman" panose="02020603050405020304" pitchFamily="18" charset="0"/>
              </a:rPr>
              <a:t>@JM_bioinfo</a:t>
            </a:r>
            <a:endParaRPr lang="es-MX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11E6FF80-9B38-4462-939A-6D65E6E94E31}"/>
              </a:ext>
            </a:extLst>
          </p:cNvPr>
          <p:cNvSpPr/>
          <p:nvPr/>
        </p:nvSpPr>
        <p:spPr>
          <a:xfrm>
            <a:off x="8235412" y="5605552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L" b="1">
                <a:latin typeface="Times New Roman" panose="02020603050405020304" pitchFamily="18" charset="0"/>
                <a:cs typeface="Times New Roman" panose="02020603050405020304" pitchFamily="18" charset="0"/>
              </a:rPr>
              <a:t>jomaldon</a:t>
            </a:r>
            <a:endParaRPr lang="es-MX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Picture 2" descr="Resultado de imagen para github logo blue">
            <a:extLst>
              <a:ext uri="{FF2B5EF4-FFF2-40B4-BE49-F238E27FC236}">
                <a16:creationId xmlns:a16="http://schemas.microsoft.com/office/drawing/2014/main" id="{C1E9E525-867E-4A76-A507-198E690A3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778" b="98667" l="3556" r="97778">
                        <a14:foregroundMark x1="44000" y1="37333" x2="40444" y2="46667"/>
                        <a14:foregroundMark x1="40444" y1="46667" x2="42222" y2="56444"/>
                        <a14:foregroundMark x1="42222" y1="56444" x2="52444" y2="56444"/>
                        <a14:foregroundMark x1="52444" y1="56444" x2="56889" y2="47556"/>
                        <a14:foregroundMark x1="56889" y1="47556" x2="52889" y2="39111"/>
                        <a14:foregroundMark x1="52889" y1="39111" x2="48889" y2="38667"/>
                        <a14:foregroundMark x1="34222" y1="28000" x2="31111" y2="47556"/>
                        <a14:foregroundMark x1="31111" y1="47556" x2="35111" y2="56000"/>
                        <a14:foregroundMark x1="35111" y1="56000" x2="45333" y2="58667"/>
                        <a14:foregroundMark x1="45333" y1="58667" x2="56000" y2="58222"/>
                        <a14:foregroundMark x1="56000" y1="58222" x2="64889" y2="52000"/>
                        <a14:foregroundMark x1="64889" y1="52000" x2="67111" y2="42667"/>
                        <a14:foregroundMark x1="67111" y1="42667" x2="66222" y2="33778"/>
                        <a14:foregroundMark x1="66222" y1="33778" x2="58222" y2="28444"/>
                        <a14:foregroundMark x1="58222" y1="28444" x2="37333" y2="32889"/>
                        <a14:foregroundMark x1="37333" y1="32889" x2="36000" y2="31556"/>
                        <a14:foregroundMark x1="48889" y1="60444" x2="44000" y2="68444"/>
                        <a14:foregroundMark x1="44000" y1="68444" x2="42667" y2="77333"/>
                        <a14:foregroundMark x1="63556" y1="7111" x2="44444" y2="5333"/>
                        <a14:foregroundMark x1="44444" y1="5333" x2="34667" y2="6222"/>
                        <a14:foregroundMark x1="34667" y1="6222" x2="25778" y2="11111"/>
                        <a14:foregroundMark x1="25778" y1="11111" x2="18222" y2="17778"/>
                        <a14:foregroundMark x1="18222" y1="17778" x2="8889" y2="36444"/>
                        <a14:foregroundMark x1="8889" y1="36444" x2="6222" y2="48000"/>
                        <a14:foregroundMark x1="6222" y1="48000" x2="12444" y2="69333"/>
                        <a14:foregroundMark x1="12444" y1="69333" x2="24889" y2="86667"/>
                        <a14:foregroundMark x1="24889" y1="86667" x2="33778" y2="90222"/>
                        <a14:foregroundMark x1="33778" y1="90222" x2="56889" y2="91556"/>
                        <a14:foregroundMark x1="56889" y1="91556" x2="68889" y2="90667"/>
                        <a14:foregroundMark x1="68889" y1="90667" x2="84444" y2="76889"/>
                        <a14:foregroundMark x1="84444" y1="76889" x2="92889" y2="55111"/>
                        <a14:foregroundMark x1="92889" y1="55111" x2="94667" y2="31556"/>
                        <a14:foregroundMark x1="94667" y1="31556" x2="88000" y2="18667"/>
                        <a14:foregroundMark x1="88000" y1="18667" x2="59111" y2="6667"/>
                        <a14:foregroundMark x1="59111" y1="6667" x2="59111" y2="6667"/>
                        <a14:foregroundMark x1="7111" y1="31556" x2="6222" y2="65778"/>
                        <a14:foregroundMark x1="55111" y1="1778" x2="44000" y2="1778"/>
                        <a14:foregroundMark x1="44000" y1="1778" x2="42222" y2="2667"/>
                        <a14:foregroundMark x1="90667" y1="29333" x2="94222" y2="63556"/>
                        <a14:foregroundMark x1="61333" y1="93333" x2="48889" y2="96444"/>
                        <a14:foregroundMark x1="48889" y1="96444" x2="31556" y2="90222"/>
                        <a14:foregroundMark x1="31556" y1="90222" x2="31556" y2="90222"/>
                        <a14:foregroundMark x1="4444" y1="62667" x2="3556" y2="36000"/>
                        <a14:foregroundMark x1="59111" y1="95111" x2="35111" y2="92889"/>
                        <a14:foregroundMark x1="97778" y1="41333" x2="96444" y2="55556"/>
                        <a14:foregroundMark x1="54667" y1="98667" x2="45778" y2="98222"/>
                        <a14:backgroundMark x1="45333" y1="19111" x2="32444" y2="16444"/>
                        <a14:backgroundMark x1="32444" y1="16444" x2="25333" y2="21778"/>
                        <a14:backgroundMark x1="25333" y1="21778" x2="21333" y2="30222"/>
                        <a14:backgroundMark x1="21333" y1="30222" x2="20889" y2="40000"/>
                        <a14:backgroundMark x1="20889" y1="40000" x2="15111" y2="48444"/>
                        <a14:backgroundMark x1="15111" y1="48444" x2="17778" y2="58222"/>
                        <a14:backgroundMark x1="17778" y1="58222" x2="25778" y2="65333"/>
                        <a14:backgroundMark x1="25778" y1="65333" x2="36000" y2="81333"/>
                        <a14:backgroundMark x1="36000" y1="81333" x2="41065" y2="84096"/>
                        <a14:backgroundMark x1="58673" y1="85111" x2="79111" y2="72000"/>
                        <a14:backgroundMark x1="79111" y1="72000" x2="77333" y2="61333"/>
                        <a14:backgroundMark x1="77333" y1="61333" x2="84902" y2="46993"/>
                        <a14:backgroundMark x1="84554" y1="43651" x2="78667" y2="35556"/>
                        <a14:backgroundMark x1="78667" y1="35556" x2="76889" y2="26667"/>
                        <a14:backgroundMark x1="76889" y1="26667" x2="67556" y2="16000"/>
                        <a14:backgroundMark x1="67556" y1="16000" x2="56000" y2="15111"/>
                        <a14:backgroundMark x1="56000" y1="15111" x2="47556" y2="19111"/>
                        <a14:backgroundMark x1="47556" y1="19111" x2="47556" y2="19111"/>
                      </a14:backgroundRemoval>
                    </a14:imgEffect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885" y="4574276"/>
            <a:ext cx="918955" cy="91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201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ángulo 62">
            <a:extLst>
              <a:ext uri="{FF2B5EF4-FFF2-40B4-BE49-F238E27FC236}">
                <a16:creationId xmlns:a16="http://schemas.microsoft.com/office/drawing/2014/main" id="{F2A7080D-30E1-4A74-87DB-9A0CFD1ED197}"/>
              </a:ext>
            </a:extLst>
          </p:cNvPr>
          <p:cNvSpPr/>
          <p:nvPr/>
        </p:nvSpPr>
        <p:spPr>
          <a:xfrm>
            <a:off x="3857297" y="1143452"/>
            <a:ext cx="879715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@SRR1811524.1 HWI-ST615:645:H7P8JADXX:1:1101:1015:2373/1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NAACACTCAACTTGAACGCAATGAACCAGGCACCAAACCCATGGCACGTGT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#4BDFFFFHHHHHIJJJJJJJJJJJJJIJJJJJIJJHIJJIJJIIGIJJAH</a:t>
            </a:r>
          </a:p>
          <a:p>
            <a:r>
              <a:rPr lang="es-MX">
                <a:latin typeface="Consolas" panose="020B0609020204030204" pitchFamily="49" charset="0"/>
              </a:rPr>
              <a:t>@SRR1811524.2 HWI-ST615:645:H7P8JADXX:1:1101:1414:2351/1</a:t>
            </a:r>
          </a:p>
          <a:p>
            <a:r>
              <a:rPr lang="es-MX">
                <a:latin typeface="Consolas" panose="020B0609020204030204" pitchFamily="49" charset="0"/>
              </a:rPr>
              <a:t>CTTAGCTTGTCGAAACAACATCCAAGAGTTCATGCTTAACCAACTCGGAAT</a:t>
            </a:r>
          </a:p>
          <a:p>
            <a:r>
              <a:rPr lang="es-MX"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latin typeface="Consolas" panose="020B0609020204030204" pitchFamily="49" charset="0"/>
              </a:rPr>
              <a:t>CCCFFFFFHFHHAHHIIIIEHIGIIHIIIIGEEIIIIEGGIGHIEFHGIIG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@SRR1811524.3 HWI-ST615:645:H7P8JADXX:1:1101:1416:2377/1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CCGACTTGTTCTGCGTATCTAGACTAACTCTGGTTTCCCTCTTAGACAAAG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@??DD?DDHFDF?GEEHIIJJEHEHIIAFHFHCGGGCBF@HGI@?FBDGED</a:t>
            </a:r>
          </a:p>
          <a:p>
            <a:r>
              <a:rPr lang="es-MX"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6F02BED-813C-4A61-BF52-362E4FD34D69}"/>
              </a:ext>
            </a:extLst>
          </p:cNvPr>
          <p:cNvSpPr txBox="1"/>
          <p:nvPr/>
        </p:nvSpPr>
        <p:spPr>
          <a:xfrm>
            <a:off x="2091558" y="2207172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identificador</a:t>
            </a:r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6ECDB9B-58AA-4FCC-A0B0-B324F40AED02}"/>
              </a:ext>
            </a:extLst>
          </p:cNvPr>
          <p:cNvSpPr txBox="1"/>
          <p:nvPr/>
        </p:nvSpPr>
        <p:spPr>
          <a:xfrm>
            <a:off x="2649403" y="3034804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calidad</a:t>
            </a:r>
            <a:endParaRPr lang="es-MX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D980A22-EFA0-41AD-A895-6AD730FB667B}"/>
              </a:ext>
            </a:extLst>
          </p:cNvPr>
          <p:cNvSpPr txBox="1"/>
          <p:nvPr/>
        </p:nvSpPr>
        <p:spPr>
          <a:xfrm>
            <a:off x="2348038" y="2475918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secuencia</a:t>
            </a:r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24F6287-195F-4AB2-8078-539F0174827E}"/>
              </a:ext>
            </a:extLst>
          </p:cNvPr>
          <p:cNvSpPr txBox="1"/>
          <p:nvPr/>
        </p:nvSpPr>
        <p:spPr>
          <a:xfrm>
            <a:off x="2364068" y="2782557"/>
            <a:ext cx="1343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separador</a:t>
            </a:r>
            <a:endParaRPr lang="es-MX"/>
          </a:p>
        </p:txBody>
      </p: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F97875FC-540D-4717-B6F2-7DB0B534A713}"/>
              </a:ext>
            </a:extLst>
          </p:cNvPr>
          <p:cNvCxnSpPr>
            <a:cxnSpLocks/>
          </p:cNvCxnSpPr>
          <p:nvPr/>
        </p:nvCxnSpPr>
        <p:spPr>
          <a:xfrm>
            <a:off x="3707706" y="267561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1E644F41-921F-4204-8562-70605E20FED3}"/>
              </a:ext>
            </a:extLst>
          </p:cNvPr>
          <p:cNvCxnSpPr/>
          <p:nvPr/>
        </p:nvCxnSpPr>
        <p:spPr>
          <a:xfrm>
            <a:off x="3707706" y="2980419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151291D9-CB20-422C-99D8-D7EBB0EF7898}"/>
              </a:ext>
            </a:extLst>
          </p:cNvPr>
          <p:cNvCxnSpPr/>
          <p:nvPr/>
        </p:nvCxnSpPr>
        <p:spPr>
          <a:xfrm>
            <a:off x="3707706" y="322215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A4E93933-A46A-4C92-A41A-83E37B1D4AA5}"/>
              </a:ext>
            </a:extLst>
          </p:cNvPr>
          <p:cNvCxnSpPr/>
          <p:nvPr/>
        </p:nvCxnSpPr>
        <p:spPr>
          <a:xfrm>
            <a:off x="3707706" y="2391838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ángulo 16">
            <a:extLst>
              <a:ext uri="{FF2B5EF4-FFF2-40B4-BE49-F238E27FC236}">
                <a16:creationId xmlns:a16="http://schemas.microsoft.com/office/drawing/2014/main" id="{A9F1FD84-3AE1-4407-8A76-1F147F4CDEC0}"/>
              </a:ext>
            </a:extLst>
          </p:cNvPr>
          <p:cNvSpPr/>
          <p:nvPr/>
        </p:nvSpPr>
        <p:spPr>
          <a:xfrm>
            <a:off x="975739" y="654148"/>
            <a:ext cx="5763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zcat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fastq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.gz | head -n 12</a:t>
            </a:r>
            <a:endParaRPr lang="es-MX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7729648-96EF-4E8F-98DB-357B38E81589}"/>
              </a:ext>
            </a:extLst>
          </p:cNvPr>
          <p:cNvSpPr txBox="1"/>
          <p:nvPr/>
        </p:nvSpPr>
        <p:spPr>
          <a:xfrm>
            <a:off x="137732" y="-32070"/>
            <a:ext cx="20810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Archivos FASTQ</a:t>
            </a:r>
            <a:endParaRPr lang="es-MX" sz="2000"/>
          </a:p>
        </p:txBody>
      </p:sp>
    </p:spTree>
    <p:extLst>
      <p:ext uri="{BB962C8B-B14F-4D97-AF65-F5344CB8AC3E}">
        <p14:creationId xmlns:p14="http://schemas.microsoft.com/office/powerpoint/2010/main" val="1167195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38872A79-EAA8-487A-96EA-76EB27CB8B24}"/>
              </a:ext>
            </a:extLst>
          </p:cNvPr>
          <p:cNvSpPr txBox="1"/>
          <p:nvPr/>
        </p:nvSpPr>
        <p:spPr>
          <a:xfrm>
            <a:off x="137732" y="-32070"/>
            <a:ext cx="32608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Codificación de calidad</a:t>
            </a:r>
            <a:endParaRPr lang="es-MX" sz="200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2ECAE40-7F20-49E8-8385-ECF966293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924" y="1014412"/>
            <a:ext cx="9683115" cy="4829175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B6D95B8F-E8A7-4B60-BC2B-90823E63D3CE}"/>
              </a:ext>
            </a:extLst>
          </p:cNvPr>
          <p:cNvSpPr/>
          <p:nvPr/>
        </p:nvSpPr>
        <p:spPr>
          <a:xfrm>
            <a:off x="1562100" y="2209800"/>
            <a:ext cx="9410700" cy="2286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8CD5DF4-08A1-4CB0-AD42-C72149B33FF5}"/>
              </a:ext>
            </a:extLst>
          </p:cNvPr>
          <p:cNvSpPr/>
          <p:nvPr/>
        </p:nvSpPr>
        <p:spPr>
          <a:xfrm>
            <a:off x="7171074" y="6305293"/>
            <a:ext cx="5020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hlinkClick r:id="rId3"/>
              </a:rPr>
              <a:t>https://en.wikipedia.org/wiki/FASTQ_format</a:t>
            </a:r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47634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24107CD7-B5BB-445A-8196-2BCE1F113CB1}"/>
              </a:ext>
            </a:extLst>
          </p:cNvPr>
          <p:cNvSpPr/>
          <p:nvPr/>
        </p:nvSpPr>
        <p:spPr>
          <a:xfrm>
            <a:off x="2534194" y="1708109"/>
            <a:ext cx="953588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/>
              <a:t>E.Coli</a:t>
            </a:r>
          </a:p>
          <a:p>
            <a:r>
              <a:rPr lang="es-MX">
                <a:hlinkClick r:id="rId2"/>
              </a:rPr>
              <a:t>https://www.biostars.org/p/160377/</a:t>
            </a:r>
            <a:endParaRPr lang="es-MX"/>
          </a:p>
          <a:p>
            <a:r>
              <a:rPr lang="es-MX">
                <a:hlinkClick r:id="rId3"/>
              </a:rPr>
              <a:t>https://www.ebi.ac.uk/ena/data/view/ERX008638</a:t>
            </a:r>
            <a:endParaRPr lang="es-MX"/>
          </a:p>
          <a:p>
            <a:r>
              <a:rPr lang="es-MX">
                <a:hlinkClick r:id="rId4"/>
              </a:rPr>
              <a:t>ftp://ftp.sra.ebi.ac.uk/vol1/fastq/ERR022/ERR022075/</a:t>
            </a:r>
            <a:endParaRPr lang="es-MX"/>
          </a:p>
          <a:p>
            <a:endParaRPr lang="es-MX"/>
          </a:p>
          <a:p>
            <a:r>
              <a:rPr lang="es-MX"/>
              <a:t>Microbacterium sp. CGR2</a:t>
            </a:r>
          </a:p>
          <a:p>
            <a:r>
              <a:rPr lang="es-MX">
                <a:hlinkClick r:id="rId5"/>
              </a:rPr>
              <a:t>https://www.ncbi.nlm.nih.gov/genome/14190?genome_assembly_id=410147</a:t>
            </a:r>
            <a:endParaRPr lang="es-MX"/>
          </a:p>
          <a:p>
            <a:endParaRPr lang="es-MX"/>
          </a:p>
          <a:p>
            <a:endParaRPr lang="es-MX"/>
          </a:p>
          <a:p>
            <a:r>
              <a:rPr lang="es-MX"/>
              <a:t>ABRPI-Training</a:t>
            </a:r>
          </a:p>
          <a:p>
            <a:r>
              <a:rPr lang="es-MX">
                <a:hlinkClick r:id="rId6"/>
              </a:rPr>
              <a:t>https://sepsis-omics.github.io/tutorials/modules/data-dna/</a:t>
            </a:r>
            <a:endParaRPr lang="es-MX"/>
          </a:p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835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F6B6179-AACA-48E9-9249-9DFA484B64A4}"/>
              </a:ext>
            </a:extLst>
          </p:cNvPr>
          <p:cNvSpPr/>
          <p:nvPr/>
        </p:nvSpPr>
        <p:spPr>
          <a:xfrm>
            <a:off x="2564781" y="1166843"/>
            <a:ext cx="946611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/>
              <a:t>The data</a:t>
            </a:r>
          </a:p>
          <a:p>
            <a:endParaRPr lang="en-US" b="1"/>
          </a:p>
          <a:p>
            <a:r>
              <a:rPr lang="en-US"/>
              <a:t>The read set for today is from an imaginary </a:t>
            </a:r>
            <a:r>
              <a:rPr lang="en-US" i="1"/>
              <a:t>Staphylococcus aureus</a:t>
            </a:r>
            <a:r>
              <a:rPr lang="en-US"/>
              <a:t> bacterium with a miniature genome. The whole genome shotgun method used to sequence our mutant strain read set was produced on an Illumina DNA sequencing instrument.</a:t>
            </a:r>
          </a:p>
          <a:p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The files we need for assembly are the mutant_R1.fastq and mutant_R2.fastq.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(We don’t need the reference genome sequences for this tutorial).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The reads are paired-end.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Each read is 150 bases long. 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The number of bases sequenced is equivalent to 19x the genome sequence of the wildtype strain. (Read coverage 19x - rather low!).</a:t>
            </a:r>
          </a:p>
        </p:txBody>
      </p:sp>
    </p:spTree>
    <p:extLst>
      <p:ext uri="{BB962C8B-B14F-4D97-AF65-F5344CB8AC3E}">
        <p14:creationId xmlns:p14="http://schemas.microsoft.com/office/powerpoint/2010/main" val="845106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2085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C41563-18FC-4C2E-9993-F13DE265FC20}"/>
              </a:ext>
            </a:extLst>
          </p:cNvPr>
          <p:cNvSpPr txBox="1"/>
          <p:nvPr/>
        </p:nvSpPr>
        <p:spPr>
          <a:xfrm>
            <a:off x="6947210" y="3824868"/>
            <a:ext cx="366318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6600" b="1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FIN</a:t>
            </a:r>
            <a:endParaRPr lang="es-MX" sz="16600" b="1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719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26B2C8C-4466-4CDF-B6BC-D3F73136C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075" y="90487"/>
            <a:ext cx="8705850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04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351FD2D-DEB0-47D1-B667-77699D543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32"/>
            <a:ext cx="12192000" cy="683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565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E0037435-07FB-4F5F-B96D-7EEB0156A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572" y="554169"/>
            <a:ext cx="7126514" cy="596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64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F2A06-D873-40BC-A59D-AE39186A6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/>
              <a:t>Tipos de archivos que usaremos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EB6551-E464-49C7-90DF-16FD42143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/>
              <a:t>FASTA</a:t>
            </a:r>
          </a:p>
          <a:p>
            <a:r>
              <a:rPr lang="es-CL"/>
              <a:t>FASTQ</a:t>
            </a:r>
          </a:p>
        </p:txBody>
      </p:sp>
    </p:spTree>
    <p:extLst>
      <p:ext uri="{BB962C8B-B14F-4D97-AF65-F5344CB8AC3E}">
        <p14:creationId xmlns:p14="http://schemas.microsoft.com/office/powerpoint/2010/main" val="2713836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ángulo 62">
            <a:extLst>
              <a:ext uri="{FF2B5EF4-FFF2-40B4-BE49-F238E27FC236}">
                <a16:creationId xmlns:a16="http://schemas.microsoft.com/office/drawing/2014/main" id="{F2A7080D-30E1-4A74-87DB-9A0CFD1ED197}"/>
              </a:ext>
            </a:extLst>
          </p:cNvPr>
          <p:cNvSpPr/>
          <p:nvPr/>
        </p:nvSpPr>
        <p:spPr>
          <a:xfrm>
            <a:off x="3857296" y="4419175"/>
            <a:ext cx="89316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</p:txBody>
      </p:sp>
      <p:sp>
        <p:nvSpPr>
          <p:cNvPr id="2" name="Flecha: a la derecha 1">
            <a:extLst>
              <a:ext uri="{FF2B5EF4-FFF2-40B4-BE49-F238E27FC236}">
                <a16:creationId xmlns:a16="http://schemas.microsoft.com/office/drawing/2014/main" id="{AE1D66D1-0712-4EF2-8AE7-B8501BA2D07E}"/>
              </a:ext>
            </a:extLst>
          </p:cNvPr>
          <p:cNvSpPr/>
          <p:nvPr/>
        </p:nvSpPr>
        <p:spPr>
          <a:xfrm>
            <a:off x="3426372" y="4948186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5" name="Flecha: a la derecha 64">
            <a:extLst>
              <a:ext uri="{FF2B5EF4-FFF2-40B4-BE49-F238E27FC236}">
                <a16:creationId xmlns:a16="http://schemas.microsoft.com/office/drawing/2014/main" id="{E01A7298-47FF-43D8-A449-6A988B6BA93E}"/>
              </a:ext>
            </a:extLst>
          </p:cNvPr>
          <p:cNvSpPr/>
          <p:nvPr/>
        </p:nvSpPr>
        <p:spPr>
          <a:xfrm>
            <a:off x="3426372" y="5414136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7" name="Flecha: a la derecha 66">
            <a:extLst>
              <a:ext uri="{FF2B5EF4-FFF2-40B4-BE49-F238E27FC236}">
                <a16:creationId xmlns:a16="http://schemas.microsoft.com/office/drawing/2014/main" id="{24988D84-80C4-444F-A8D8-94DCAC7F0E35}"/>
              </a:ext>
            </a:extLst>
          </p:cNvPr>
          <p:cNvSpPr/>
          <p:nvPr/>
        </p:nvSpPr>
        <p:spPr>
          <a:xfrm>
            <a:off x="3426372" y="4494923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D0592BFC-A801-4272-A6FB-7BC74E16C73E}"/>
              </a:ext>
            </a:extLst>
          </p:cNvPr>
          <p:cNvSpPr/>
          <p:nvPr/>
        </p:nvSpPr>
        <p:spPr>
          <a:xfrm>
            <a:off x="975739" y="3714848"/>
            <a:ext cx="5065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qual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4583B96A-94D3-4BA7-9B31-268D889BBF8B}"/>
              </a:ext>
            </a:extLst>
          </p:cNvPr>
          <p:cNvSpPr txBox="1"/>
          <p:nvPr/>
        </p:nvSpPr>
        <p:spPr>
          <a:xfrm>
            <a:off x="137732" y="-32070"/>
            <a:ext cx="2047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Archivos FASTA</a:t>
            </a:r>
            <a:endParaRPr lang="es-MX" sz="200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DAE05B31-42EC-4FA7-93E6-CDB87F5F8928}"/>
              </a:ext>
            </a:extLst>
          </p:cNvPr>
          <p:cNvSpPr/>
          <p:nvPr/>
        </p:nvSpPr>
        <p:spPr>
          <a:xfrm>
            <a:off x="3857296" y="1574375"/>
            <a:ext cx="833470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>
                <a:latin typeface="Consolas" panose="020B0609020204030204" pitchFamily="49" charset="0"/>
              </a:rPr>
              <a:t>CTTAGCTTGTCGAAACAACATCCAAGAGTTCATGCTTAACCAACTCGGAAT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>
                <a:latin typeface="Consolas" panose="020B0609020204030204" pitchFamily="49" charset="0"/>
              </a:rPr>
              <a:t>CCGACTTGTTCTGCGTATCTAGACTAACTCTGGTTTCCCTCTTAGACAAAG</a:t>
            </a:r>
          </a:p>
          <a:p>
            <a:r>
              <a:rPr lang="es-MX"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>
                <a:latin typeface="Consolas" panose="020B0609020204030204" pitchFamily="49" charset="0"/>
              </a:rPr>
              <a:t>CAAACACTTTCCAGGATACCACTCAATCTCCGTCCCGAGGGCCTTCTCAAG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9A2B8EA-BBF6-466D-A69C-60AA656296CB}"/>
              </a:ext>
            </a:extLst>
          </p:cNvPr>
          <p:cNvSpPr/>
          <p:nvPr/>
        </p:nvSpPr>
        <p:spPr>
          <a:xfrm>
            <a:off x="975739" y="654148"/>
            <a:ext cx="5205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fasta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500E387D-2503-4EF7-9F21-6ED8956B019C}"/>
              </a:ext>
            </a:extLst>
          </p:cNvPr>
          <p:cNvSpPr/>
          <p:nvPr/>
        </p:nvSpPr>
        <p:spPr>
          <a:xfrm>
            <a:off x="3426372" y="2217686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AA0D9DF2-A598-4BA5-8F25-D593343012A1}"/>
              </a:ext>
            </a:extLst>
          </p:cNvPr>
          <p:cNvSpPr/>
          <p:nvPr/>
        </p:nvSpPr>
        <p:spPr>
          <a:xfrm>
            <a:off x="3426372" y="2785236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07AACDFA-888B-46FF-B46E-67EDCC90D03F}"/>
              </a:ext>
            </a:extLst>
          </p:cNvPr>
          <p:cNvSpPr/>
          <p:nvPr/>
        </p:nvSpPr>
        <p:spPr>
          <a:xfrm>
            <a:off x="3426372" y="1650123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3206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ángulo 68">
            <a:extLst>
              <a:ext uri="{FF2B5EF4-FFF2-40B4-BE49-F238E27FC236}">
                <a16:creationId xmlns:a16="http://schemas.microsoft.com/office/drawing/2014/main" id="{D0592BFC-A801-4272-A6FB-7BC74E16C73E}"/>
              </a:ext>
            </a:extLst>
          </p:cNvPr>
          <p:cNvSpPr/>
          <p:nvPr/>
        </p:nvSpPr>
        <p:spPr>
          <a:xfrm>
            <a:off x="975739" y="654148"/>
            <a:ext cx="5205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fasta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4583B96A-94D3-4BA7-9B31-268D889BBF8B}"/>
              </a:ext>
            </a:extLst>
          </p:cNvPr>
          <p:cNvSpPr txBox="1"/>
          <p:nvPr/>
        </p:nvSpPr>
        <p:spPr>
          <a:xfrm>
            <a:off x="137732" y="-32070"/>
            <a:ext cx="2047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Archivos FASTA</a:t>
            </a:r>
            <a:endParaRPr lang="es-MX" sz="200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B709A1A-6E93-4C10-97FE-7B356FA64D8D}"/>
              </a:ext>
            </a:extLst>
          </p:cNvPr>
          <p:cNvSpPr txBox="1"/>
          <p:nvPr/>
        </p:nvSpPr>
        <p:spPr>
          <a:xfrm>
            <a:off x="2091558" y="4840892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identificador</a:t>
            </a:r>
            <a:endParaRPr lang="es-MX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6AD046F-7AD5-49F2-9D0A-052B415973E8}"/>
              </a:ext>
            </a:extLst>
          </p:cNvPr>
          <p:cNvSpPr txBox="1"/>
          <p:nvPr/>
        </p:nvSpPr>
        <p:spPr>
          <a:xfrm>
            <a:off x="2627438" y="510963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calidad</a:t>
            </a:r>
            <a:endParaRPr lang="es-MX"/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F48BAC09-9D99-40EC-B250-452282A0AE80}"/>
              </a:ext>
            </a:extLst>
          </p:cNvPr>
          <p:cNvCxnSpPr>
            <a:cxnSpLocks/>
          </p:cNvCxnSpPr>
          <p:nvPr/>
        </p:nvCxnSpPr>
        <p:spPr>
          <a:xfrm>
            <a:off x="3707706" y="530933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09A84340-1B5D-4D0D-9799-0A48201E54B5}"/>
              </a:ext>
            </a:extLst>
          </p:cNvPr>
          <p:cNvCxnSpPr/>
          <p:nvPr/>
        </p:nvCxnSpPr>
        <p:spPr>
          <a:xfrm>
            <a:off x="3707706" y="5025558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51C7FA4-19EE-4D81-A054-9A18C6851ACF}"/>
              </a:ext>
            </a:extLst>
          </p:cNvPr>
          <p:cNvSpPr/>
          <p:nvPr/>
        </p:nvSpPr>
        <p:spPr>
          <a:xfrm>
            <a:off x="3857296" y="1574375"/>
            <a:ext cx="833470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CTTAGCTTGTCGAAACAACATCCAAGAGTTCATGCTTAACCAACTCGGAAT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>
                <a:latin typeface="Consolas" panose="020B0609020204030204" pitchFamily="49" charset="0"/>
              </a:rPr>
              <a:t>CCGACTTGTTCTGCGTATCTAGACTAACTCTGGTTTCCCTCTTAGACAAAG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CAAACACTTTCCAGGATACCACTCAATCTCCGTCCCGAGGGCCTTCTCAAG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91CD813-C65E-4C6F-9E82-09140BF687E6}"/>
              </a:ext>
            </a:extLst>
          </p:cNvPr>
          <p:cNvSpPr/>
          <p:nvPr/>
        </p:nvSpPr>
        <p:spPr>
          <a:xfrm>
            <a:off x="3857296" y="4419175"/>
            <a:ext cx="89316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D839A43A-5ED1-4D9C-A4E9-41D69C6E5893}"/>
              </a:ext>
            </a:extLst>
          </p:cNvPr>
          <p:cNvSpPr/>
          <p:nvPr/>
        </p:nvSpPr>
        <p:spPr>
          <a:xfrm>
            <a:off x="975739" y="3714848"/>
            <a:ext cx="5065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qual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E90E263-A8BD-41E2-8BC0-E423F06D2536}"/>
              </a:ext>
            </a:extLst>
          </p:cNvPr>
          <p:cNvSpPr txBox="1"/>
          <p:nvPr/>
        </p:nvSpPr>
        <p:spPr>
          <a:xfrm>
            <a:off x="2091558" y="2123092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identificador</a:t>
            </a:r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3EF94B2-CC3F-4B2C-BFC2-827D504DE8EE}"/>
              </a:ext>
            </a:extLst>
          </p:cNvPr>
          <p:cNvSpPr txBox="1"/>
          <p:nvPr/>
        </p:nvSpPr>
        <p:spPr>
          <a:xfrm>
            <a:off x="2348038" y="2391838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secuencia</a:t>
            </a:r>
            <a:endParaRPr lang="es-MX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8935A5D6-F78A-4565-B2A1-2CB80627DC06}"/>
              </a:ext>
            </a:extLst>
          </p:cNvPr>
          <p:cNvCxnSpPr>
            <a:cxnSpLocks/>
          </p:cNvCxnSpPr>
          <p:nvPr/>
        </p:nvCxnSpPr>
        <p:spPr>
          <a:xfrm>
            <a:off x="3707706" y="259153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BB1C985-9DC2-4430-95E0-5BD8B3C930EB}"/>
              </a:ext>
            </a:extLst>
          </p:cNvPr>
          <p:cNvCxnSpPr/>
          <p:nvPr/>
        </p:nvCxnSpPr>
        <p:spPr>
          <a:xfrm>
            <a:off x="3707706" y="2307758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192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A0D5C80-BAFB-4C79-A1E2-BA875CE72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632" y="312206"/>
            <a:ext cx="8682015" cy="298608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5E90FDF-039D-4BDD-9306-9BDE5F50568E}"/>
              </a:ext>
            </a:extLst>
          </p:cNvPr>
          <p:cNvSpPr txBox="1"/>
          <p:nvPr/>
        </p:nvSpPr>
        <p:spPr>
          <a:xfrm>
            <a:off x="2091558" y="4840892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identificador</a:t>
            </a:r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C45958D-2AFC-49B3-910C-F7DA4AE2C05F}"/>
              </a:ext>
            </a:extLst>
          </p:cNvPr>
          <p:cNvSpPr txBox="1"/>
          <p:nvPr/>
        </p:nvSpPr>
        <p:spPr>
          <a:xfrm>
            <a:off x="2627438" y="510963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calidad</a:t>
            </a:r>
            <a:endParaRPr lang="es-MX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A09EDCB9-7C71-436B-9F32-8FB9B860D405}"/>
              </a:ext>
            </a:extLst>
          </p:cNvPr>
          <p:cNvCxnSpPr>
            <a:cxnSpLocks/>
          </p:cNvCxnSpPr>
          <p:nvPr/>
        </p:nvCxnSpPr>
        <p:spPr>
          <a:xfrm>
            <a:off x="3707706" y="530933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881C7F43-A39A-4DB4-B4E2-77708E8BBE31}"/>
              </a:ext>
            </a:extLst>
          </p:cNvPr>
          <p:cNvCxnSpPr/>
          <p:nvPr/>
        </p:nvCxnSpPr>
        <p:spPr>
          <a:xfrm>
            <a:off x="3707706" y="5025558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067D0B37-9704-41BC-A3C5-781F6369182F}"/>
              </a:ext>
            </a:extLst>
          </p:cNvPr>
          <p:cNvSpPr/>
          <p:nvPr/>
        </p:nvSpPr>
        <p:spPr>
          <a:xfrm>
            <a:off x="3857296" y="4419175"/>
            <a:ext cx="89316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417093D-A3B8-433B-9984-EA9AA335217C}"/>
              </a:ext>
            </a:extLst>
          </p:cNvPr>
          <p:cNvSpPr/>
          <p:nvPr/>
        </p:nvSpPr>
        <p:spPr>
          <a:xfrm>
            <a:off x="975739" y="3714848"/>
            <a:ext cx="5065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qual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38260170-BDE2-4451-8AE3-2873CDA260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4900" y="6171888"/>
            <a:ext cx="106771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!"#$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%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&amp;'()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*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+,-.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/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0123456789:;&lt;=&gt;?@ABCDEFGHIJKLMNOPQRSTUVWXYZ[\]^_`abcdefghijklmnopqrstuvwxyz{|}~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altLang="es-MX" sz="1600">
                <a:latin typeface="Consolas" panose="020B0609020204030204" pitchFamily="49" charset="0"/>
              </a:rPr>
              <a:t>0 1 2 3 ..                                                                                  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93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59B7139-1242-47DA-AB26-5A1385156F97}"/>
              </a:ext>
            </a:extLst>
          </p:cNvPr>
          <p:cNvSpPr txBox="1"/>
          <p:nvPr/>
        </p:nvSpPr>
        <p:spPr>
          <a:xfrm>
            <a:off x="922449" y="5548450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b="1"/>
              <a:t>Codificación</a:t>
            </a:r>
            <a:endParaRPr lang="es-MX" b="1"/>
          </a:p>
        </p:txBody>
      </p: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B35F85A5-6C92-4252-A5D8-2213D3959D73}"/>
              </a:ext>
            </a:extLst>
          </p:cNvPr>
          <p:cNvCxnSpPr/>
          <p:nvPr/>
        </p:nvCxnSpPr>
        <p:spPr>
          <a:xfrm flipH="1">
            <a:off x="2091558" y="5478970"/>
            <a:ext cx="1765738" cy="692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3C86F777-A342-41FE-901E-5413EA2C9BF4}"/>
              </a:ext>
            </a:extLst>
          </p:cNvPr>
          <p:cNvCxnSpPr>
            <a:cxnSpLocks/>
          </p:cNvCxnSpPr>
          <p:nvPr/>
        </p:nvCxnSpPr>
        <p:spPr>
          <a:xfrm flipH="1">
            <a:off x="2743200" y="5464330"/>
            <a:ext cx="1285651" cy="715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7914A95E-C875-4EC9-BBC5-91B36E23E66F}"/>
              </a:ext>
            </a:extLst>
          </p:cNvPr>
          <p:cNvCxnSpPr/>
          <p:nvPr/>
        </p:nvCxnSpPr>
        <p:spPr>
          <a:xfrm flipH="1">
            <a:off x="3289300" y="5363785"/>
            <a:ext cx="1092200" cy="717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8108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echa: a la derecha 1">
            <a:extLst>
              <a:ext uri="{FF2B5EF4-FFF2-40B4-BE49-F238E27FC236}">
                <a16:creationId xmlns:a16="http://schemas.microsoft.com/office/drawing/2014/main" id="{AE1D66D1-0712-4EF2-8AE7-B8501BA2D07E}"/>
              </a:ext>
            </a:extLst>
          </p:cNvPr>
          <p:cNvSpPr/>
          <p:nvPr/>
        </p:nvSpPr>
        <p:spPr>
          <a:xfrm>
            <a:off x="3426372" y="2354314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5" name="Flecha: a la derecha 64">
            <a:extLst>
              <a:ext uri="{FF2B5EF4-FFF2-40B4-BE49-F238E27FC236}">
                <a16:creationId xmlns:a16="http://schemas.microsoft.com/office/drawing/2014/main" id="{E01A7298-47FF-43D8-A449-6A988B6BA93E}"/>
              </a:ext>
            </a:extLst>
          </p:cNvPr>
          <p:cNvSpPr/>
          <p:nvPr/>
        </p:nvSpPr>
        <p:spPr>
          <a:xfrm>
            <a:off x="3426372" y="3426364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7" name="Flecha: a la derecha 66">
            <a:extLst>
              <a:ext uri="{FF2B5EF4-FFF2-40B4-BE49-F238E27FC236}">
                <a16:creationId xmlns:a16="http://schemas.microsoft.com/office/drawing/2014/main" id="{24988D84-80C4-444F-A8D8-94DCAC7F0E35}"/>
              </a:ext>
            </a:extLst>
          </p:cNvPr>
          <p:cNvSpPr/>
          <p:nvPr/>
        </p:nvSpPr>
        <p:spPr>
          <a:xfrm>
            <a:off x="3426372" y="1250728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D0592BFC-A801-4272-A6FB-7BC74E16C73E}"/>
              </a:ext>
            </a:extLst>
          </p:cNvPr>
          <p:cNvSpPr/>
          <p:nvPr/>
        </p:nvSpPr>
        <p:spPr>
          <a:xfrm>
            <a:off x="975739" y="654148"/>
            <a:ext cx="5763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zcat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fastq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.gz | head -n 12</a:t>
            </a:r>
            <a:endParaRPr lang="es-MX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4583B96A-94D3-4BA7-9B31-268D889BBF8B}"/>
              </a:ext>
            </a:extLst>
          </p:cNvPr>
          <p:cNvSpPr txBox="1"/>
          <p:nvPr/>
        </p:nvSpPr>
        <p:spPr>
          <a:xfrm>
            <a:off x="137732" y="-32070"/>
            <a:ext cx="20810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Archivos FASTQ</a:t>
            </a:r>
            <a:endParaRPr lang="es-MX" sz="2000"/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128A75B0-FB6F-4549-994F-0E913E1436A3}"/>
              </a:ext>
            </a:extLst>
          </p:cNvPr>
          <p:cNvSpPr/>
          <p:nvPr/>
        </p:nvSpPr>
        <p:spPr>
          <a:xfrm>
            <a:off x="3857297" y="1143452"/>
            <a:ext cx="879715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latin typeface="Consolas" panose="020B0609020204030204" pitchFamily="49" charset="0"/>
              </a:rPr>
              <a:t>@SRR1811524.1 HWI-ST615:645:H7P8JADXX:1:1101:1015:2373/1</a:t>
            </a:r>
          </a:p>
          <a:p>
            <a:r>
              <a:rPr lang="es-MX">
                <a:latin typeface="Consolas" panose="020B0609020204030204" pitchFamily="49" charset="0"/>
              </a:rPr>
              <a:t>NAACACTCAACTTGAACGCAATGAACCAGGCACCAAACCCATGGCACGTGT</a:t>
            </a:r>
          </a:p>
          <a:p>
            <a:r>
              <a:rPr lang="es-MX"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latin typeface="Consolas" panose="020B0609020204030204" pitchFamily="49" charset="0"/>
              </a:rPr>
              <a:t>#4BDFFFFHHHHHIJJJJJJJJJJJJJIJJJJJIJJHIJJIJJIIGIJJAH</a:t>
            </a:r>
          </a:p>
          <a:p>
            <a:r>
              <a:rPr lang="es-MX">
                <a:latin typeface="Consolas" panose="020B0609020204030204" pitchFamily="49" charset="0"/>
              </a:rPr>
              <a:t>@SRR1811524.2 HWI-ST615:645:H7P8JADXX:1:1101:1414:2351/1</a:t>
            </a:r>
          </a:p>
          <a:p>
            <a:r>
              <a:rPr lang="es-MX">
                <a:latin typeface="Consolas" panose="020B0609020204030204" pitchFamily="49" charset="0"/>
              </a:rPr>
              <a:t>CTTAGCTTGTCGAAACAACATCCAAGAGTTCATGCTTAACCAACTCGGAAT</a:t>
            </a:r>
          </a:p>
          <a:p>
            <a:r>
              <a:rPr lang="es-MX"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latin typeface="Consolas" panose="020B0609020204030204" pitchFamily="49" charset="0"/>
              </a:rPr>
              <a:t>CCCFFFFFHFHHAHHIIIIEHIGIIHIIIIGEEIIIIEGGIGHIEFHGIIG</a:t>
            </a:r>
          </a:p>
          <a:p>
            <a:r>
              <a:rPr lang="es-MX">
                <a:latin typeface="Consolas" panose="020B0609020204030204" pitchFamily="49" charset="0"/>
              </a:rPr>
              <a:t>@SRR1811524.3 HWI-ST615:645:H7P8JADXX:1:1101:1416:2377/1</a:t>
            </a:r>
          </a:p>
          <a:p>
            <a:r>
              <a:rPr lang="es-MX">
                <a:latin typeface="Consolas" panose="020B0609020204030204" pitchFamily="49" charset="0"/>
              </a:rPr>
              <a:t>CCGACTTGTTCTGCGTATCTAGACTAACTCTGGTTTCCCTCTTAGACAAAG</a:t>
            </a:r>
          </a:p>
          <a:p>
            <a:r>
              <a:rPr lang="es-MX"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latin typeface="Consolas" panose="020B0609020204030204" pitchFamily="49" charset="0"/>
              </a:rPr>
              <a:t>@??DD?DDHFDF?GEEHIIJJEHEHIIAFHFHCGGGCBF@HGI@?FBDGED</a:t>
            </a:r>
          </a:p>
          <a:p>
            <a:r>
              <a:rPr lang="es-MX">
                <a:latin typeface="Consolas" panose="020B060902020403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12353383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1357</TotalTime>
  <Words>851</Words>
  <Application>Microsoft Office PowerPoint</Application>
  <PresentationFormat>Panorámica</PresentationFormat>
  <Paragraphs>121</Paragraphs>
  <Slides>15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4" baseType="lpstr">
      <vt:lpstr>Adobe Fangsong Std R</vt:lpstr>
      <vt:lpstr>Arial</vt:lpstr>
      <vt:lpstr>Calibri</vt:lpstr>
      <vt:lpstr>Century Gothic</vt:lpstr>
      <vt:lpstr>Consolas</vt:lpstr>
      <vt:lpstr>Lucida Console</vt:lpstr>
      <vt:lpstr>Times New Roman</vt:lpstr>
      <vt:lpstr>Wingdings 3</vt:lpstr>
      <vt:lpstr>Espiral</vt:lpstr>
      <vt:lpstr>Presentación de PowerPoint</vt:lpstr>
      <vt:lpstr>Presentación de PowerPoint</vt:lpstr>
      <vt:lpstr>Presentación de PowerPoint</vt:lpstr>
      <vt:lpstr>Presentación de PowerPoint</vt:lpstr>
      <vt:lpstr>Tipos de archivos que usaremos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Jonathan Elias Maldonado Soto (jomaldon)</dc:creator>
  <cp:lastModifiedBy>Jonathan Elias Maldonado Soto (jomaldon)</cp:lastModifiedBy>
  <cp:revision>33</cp:revision>
  <dcterms:created xsi:type="dcterms:W3CDTF">2019-08-20T21:30:19Z</dcterms:created>
  <dcterms:modified xsi:type="dcterms:W3CDTF">2020-01-07T21:21:46Z</dcterms:modified>
</cp:coreProperties>
</file>

<file path=docProps/thumbnail.jpeg>
</file>